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6" r:id="rId3"/>
    <p:sldId id="277" r:id="rId4"/>
    <p:sldId id="278" r:id="rId5"/>
    <p:sldId id="279" r:id="rId6"/>
    <p:sldId id="28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09F4B-DBAC-464F-9CC5-C23C203E9D83}" type="datetimeFigureOut">
              <a:rPr lang="de-DE" smtClean="0"/>
              <a:t>27.08.2021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5182E-376A-4BE0-AA06-DD6843CEAA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2079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aaecdfd266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aaecdfd266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af3beafb56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af3beafb56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b631bbba7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b631bbba7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b631bbba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b631bbba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b3f4ebbf0a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b3f4ebbf0a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b3f4ebbf0a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b3f4ebbf0a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60C59-7304-49C7-B345-1B3FD6FE85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40EBB8B-EADC-470D-B764-F41C9030F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193A13-09BE-4D68-B61D-47B8431C3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FA3-5B82-44BB-BD50-50FF1CDE5BCA}" type="datetimeFigureOut">
              <a:rPr lang="de-DE" smtClean="0"/>
              <a:t>27.08.2021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5B0C1E-93DE-431D-A447-D1CB0F7B4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937F4C-A96B-4E87-9956-9F5D205B6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ABF7-8B3E-4649-AA39-EC83FFF728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4359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3619FF-BC13-4DDC-BF45-830FCB2AE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FC971DD-43A9-45FF-86C7-A712063C8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08AE65-E289-4867-B171-4D7427CAE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FA3-5B82-44BB-BD50-50FF1CDE5BCA}" type="datetimeFigureOut">
              <a:rPr lang="de-DE" smtClean="0"/>
              <a:t>27.08.2021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AD150F-1C60-48C5-A0EA-4406E2FD3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723C2F-F2F4-428F-871C-4E384F74B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ABF7-8B3E-4649-AA39-EC83FFF728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424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84998B4-261A-4B86-AA62-D92FED26CF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D5F1488-F9BD-46BE-9BEE-FF15D3CC9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B33B92-235F-4565-B336-D92BF1C2C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FA3-5B82-44BB-BD50-50FF1CDE5BCA}" type="datetimeFigureOut">
              <a:rPr lang="de-DE" smtClean="0"/>
              <a:t>27.08.2021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1D79F5-FDC9-4876-87EE-EA4F2F7F0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C4B8B6-2C8A-4DD1-985D-D16012765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ABF7-8B3E-4649-AA39-EC83FFF728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8395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5" name="Google Shape;25;p4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7621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20E86A-6069-4F44-AF40-6AECACC2C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F3AAC2-20DD-49BB-8622-088D6E665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10D439-8606-4098-B08B-BBB9301BB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FA3-5B82-44BB-BD50-50FF1CDE5BCA}" type="datetimeFigureOut">
              <a:rPr lang="de-DE" smtClean="0"/>
              <a:t>27.08.2021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4A6291-4860-40B5-AAA0-859E71741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E406C7-2ACE-4B97-87F8-7C25F123E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ABF7-8B3E-4649-AA39-EC83FFF728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402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CBE554-0933-460B-837A-C141CC74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77BD61-6252-4F7E-A300-4F7C73487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9E7C68-BE04-4E68-809D-B441F2B12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FA3-5B82-44BB-BD50-50FF1CDE5BCA}" type="datetimeFigureOut">
              <a:rPr lang="de-DE" smtClean="0"/>
              <a:t>27.08.2021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BC335D-BF5B-4891-8673-C6DD6AEB3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A749D5-A7BF-44F5-9892-5E2498787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ABF7-8B3E-4649-AA39-EC83FFF728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3682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79D2E4-6D55-4560-9BFB-68CDA8DBE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B9915F-D336-4716-B5EE-9F68CD38B4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17937F-AB32-421B-A84B-8E07404890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39C9401-A74D-4FF6-9189-CB660A648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FA3-5B82-44BB-BD50-50FF1CDE5BCA}" type="datetimeFigureOut">
              <a:rPr lang="de-DE" smtClean="0"/>
              <a:t>27.08.2021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61CAA68-0F45-4B0E-8355-F658AD9F6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F033754-08D7-466C-8422-7923E260D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ABF7-8B3E-4649-AA39-EC83FFF728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0856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19311C-8C40-4CA1-85AD-C86D7634C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0D0C9BD-7AA7-4203-9200-5B335A9EE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40EB155-6341-4DD9-AC56-83622911F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CD7421A-2746-431F-A479-85C8830059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E960824-5546-44E7-ADCE-C2BD53D3CF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A7399A1-F553-43E5-BAB1-50701C123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FA3-5B82-44BB-BD50-50FF1CDE5BCA}" type="datetimeFigureOut">
              <a:rPr lang="de-DE" smtClean="0"/>
              <a:t>27.08.2021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0DE1667-3374-4215-A5B0-1053C073E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006CD92-3CC9-4C4D-B0BF-6592E8722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ABF7-8B3E-4649-AA39-EC83FFF728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979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FC667F-0A41-4661-B5AF-7DB2296FB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058033F-2751-4AFE-A065-DE82B1DB1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FA3-5B82-44BB-BD50-50FF1CDE5BCA}" type="datetimeFigureOut">
              <a:rPr lang="de-DE" smtClean="0"/>
              <a:t>27.08.2021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289C46C-0CB9-4B0E-A1E9-380687115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9BBFEDD-EE74-4492-9D17-8D6945A06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ABF7-8B3E-4649-AA39-EC83FFF728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5062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628FBF7-FAD6-4228-9D65-EBC9E87F1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FA3-5B82-44BB-BD50-50FF1CDE5BCA}" type="datetimeFigureOut">
              <a:rPr lang="de-DE" smtClean="0"/>
              <a:t>27.08.2021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B676832-AEEE-4EDB-A7CA-8D1EEBF2E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38CCC89-B8F0-4652-9245-4A5ADF6B4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ABF7-8B3E-4649-AA39-EC83FFF728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7453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AB046A-E42E-4971-9AEC-3A2354381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C27542-EB4D-4C45-ACA2-C06EB48B4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BD39555-628F-47D2-9169-16C69C47F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2AB523F-700A-4EBA-AC28-B7735E33A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FA3-5B82-44BB-BD50-50FF1CDE5BCA}" type="datetimeFigureOut">
              <a:rPr lang="de-DE" smtClean="0"/>
              <a:t>27.08.2021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7B5BA07-4BBD-4BD0-B9DE-764D2F727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274D792-2537-4B54-93FB-07313FB50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ABF7-8B3E-4649-AA39-EC83FFF728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620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A6A704-02D5-45F3-98E2-434B3710E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39241D4-4898-4A02-BF68-94E1202530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63D142B-5EDD-432B-AA26-0B6CE0CBA5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E0306B6-3560-4318-A6B3-00641578E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FA3-5B82-44BB-BD50-50FF1CDE5BCA}" type="datetimeFigureOut">
              <a:rPr lang="de-DE" smtClean="0"/>
              <a:t>27.08.2021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4E9C248-7288-4376-8EA2-792277481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D1AE14-60BC-40CE-925F-849344745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ABF7-8B3E-4649-AA39-EC83FFF728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61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9CF3BD4-7681-47D1-B2F7-1B43AD331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ABE18D-C51F-4667-B190-53BC3BCFF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43F54C-3961-457F-94BF-06AFF9DEDA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53FA3-5B82-44BB-BD50-50FF1CDE5BCA}" type="datetimeFigureOut">
              <a:rPr lang="de-DE" smtClean="0"/>
              <a:t>27.08.2021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8FF362-BDC3-41E5-8466-06BFF8F66E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0C182F-1DF6-41C4-A462-6D0A96BBDF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BABF7-8B3E-4649-AA39-EC83FFF728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74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2"/>
          <p:cNvSpPr/>
          <p:nvPr/>
        </p:nvSpPr>
        <p:spPr>
          <a:xfrm>
            <a:off x="0" y="652200"/>
            <a:ext cx="5474000" cy="6205600"/>
          </a:xfrm>
          <a:prstGeom prst="flowChartDelay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61" name="Google Shape;261;p32"/>
          <p:cNvSpPr txBox="1">
            <a:spLocks noGrp="1"/>
          </p:cNvSpPr>
          <p:nvPr>
            <p:ph type="title"/>
          </p:nvPr>
        </p:nvSpPr>
        <p:spPr>
          <a:xfrm>
            <a:off x="561600" y="2804000"/>
            <a:ext cx="4102400" cy="2469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de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What does a good company history look like?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62" name="Google Shape;262;p32"/>
          <p:cNvSpPr txBox="1"/>
          <p:nvPr/>
        </p:nvSpPr>
        <p:spPr>
          <a:xfrm>
            <a:off x="6197400" y="2827200"/>
            <a:ext cx="5623600" cy="18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de" sz="2400" b="1" u="sng" dirty="0">
                <a:latin typeface="Lato"/>
                <a:ea typeface="Lato"/>
                <a:cs typeface="Lato"/>
                <a:sym typeface="Lato"/>
              </a:rPr>
              <a:t>Expert knowledge</a:t>
            </a:r>
            <a:endParaRPr sz="2400" b="1" u="sng" dirty="0">
              <a:latin typeface="Lato"/>
              <a:ea typeface="Lato"/>
              <a:cs typeface="Lato"/>
              <a:sym typeface="Lato"/>
            </a:endParaRPr>
          </a:p>
          <a:p>
            <a:pPr marL="609585" indent="-423323">
              <a:buSzPts val="1400"/>
              <a:buFont typeface="Lato"/>
              <a:buChar char="●"/>
            </a:pPr>
            <a:r>
              <a:rPr lang="de" sz="2400" dirty="0">
                <a:latin typeface="Lato"/>
                <a:ea typeface="Lato"/>
                <a:cs typeface="Lato"/>
                <a:sym typeface="Lato"/>
              </a:rPr>
              <a:t>MA Jana Männig</a:t>
            </a:r>
            <a:endParaRPr sz="2400" dirty="0">
              <a:latin typeface="Lato"/>
              <a:ea typeface="Lato"/>
              <a:cs typeface="Lato"/>
              <a:sym typeface="Lato"/>
            </a:endParaRPr>
          </a:p>
          <a:p>
            <a:pPr marL="609585" indent="-423323">
              <a:buSzPts val="1400"/>
              <a:buFont typeface="Lato"/>
              <a:buChar char="●"/>
            </a:pPr>
            <a:r>
              <a:rPr lang="de" sz="2400" dirty="0">
                <a:latin typeface="Lato"/>
                <a:ea typeface="Lato"/>
                <a:cs typeface="Lato"/>
                <a:sym typeface="Lato"/>
              </a:rPr>
              <a:t>Author and historian</a:t>
            </a:r>
            <a:endParaRPr sz="2400" dirty="0">
              <a:latin typeface="Lato"/>
              <a:ea typeface="Lato"/>
              <a:cs typeface="Lato"/>
              <a:sym typeface="Lato"/>
            </a:endParaRPr>
          </a:p>
          <a:p>
            <a:pPr marL="609585" indent="-423323">
              <a:buSzPts val="1400"/>
              <a:buFont typeface="Lato"/>
              <a:buChar char="●"/>
            </a:pPr>
            <a:r>
              <a:rPr lang="de" sz="2400" dirty="0">
                <a:latin typeface="Lato"/>
                <a:ea typeface="Lato"/>
                <a:cs typeface="Lato"/>
                <a:sym typeface="Lato"/>
              </a:rPr>
              <a:t>Research for companies on their corporate history</a:t>
            </a:r>
            <a:endParaRPr sz="2400" b="1" u="sng" dirty="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63" name="Google Shape;263;p32"/>
          <p:cNvSpPr txBox="1"/>
          <p:nvPr/>
        </p:nvSpPr>
        <p:spPr>
          <a:xfrm>
            <a:off x="10526800" y="6444000"/>
            <a:ext cx="16652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de" sz="1067"/>
              <a:t>Vgl. Lamer, A. (2013)</a:t>
            </a:r>
            <a:endParaRPr sz="1067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3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de">
                <a:latin typeface="Lato"/>
                <a:ea typeface="Lato"/>
                <a:cs typeface="Lato"/>
                <a:sym typeface="Lato"/>
              </a:rPr>
              <a:t>Expert interview with Jana Männig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69" name="Google Shape;269;p33"/>
          <p:cNvSpPr txBox="1">
            <a:spLocks noGrp="1"/>
          </p:cNvSpPr>
          <p:nvPr>
            <p:ph type="body" idx="1"/>
          </p:nvPr>
        </p:nvSpPr>
        <p:spPr>
          <a:xfrm>
            <a:off x="972600" y="3032967"/>
            <a:ext cx="10038800" cy="3569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Bef>
                <a:spcPts val="1600"/>
              </a:spcBef>
              <a:buNone/>
            </a:pPr>
            <a:r>
              <a:rPr lang="de" sz="1867" b="1" i="1">
                <a:solidFill>
                  <a:srgbClr val="000000"/>
                </a:solidFill>
              </a:rPr>
              <a:t>What is your opinion on the different use of media in the presentation of </a:t>
            </a:r>
            <a:br>
              <a:rPr lang="de" sz="1867" b="1" i="1">
                <a:solidFill>
                  <a:srgbClr val="000000"/>
                </a:solidFill>
              </a:rPr>
            </a:br>
            <a:r>
              <a:rPr lang="de" sz="1867" b="1" i="1">
                <a:solidFill>
                  <a:srgbClr val="000000"/>
                </a:solidFill>
              </a:rPr>
              <a:t>the company's history? </a:t>
            </a:r>
            <a:endParaRPr sz="1867" b="1" i="1">
              <a:solidFill>
                <a:srgbClr val="000000"/>
              </a:solidFill>
            </a:endParaRPr>
          </a:p>
          <a:p>
            <a:pPr>
              <a:spcBef>
                <a:spcPts val="1600"/>
              </a:spcBef>
              <a:buClr>
                <a:srgbClr val="000000"/>
              </a:buClr>
            </a:pPr>
            <a:r>
              <a:rPr lang="de" sz="1467">
                <a:solidFill>
                  <a:srgbClr val="000000"/>
                </a:solidFill>
              </a:rPr>
              <a:t>“For my company stories, I rely on the classic, analogue medium of books and work there with </a:t>
            </a:r>
            <a:r>
              <a:rPr lang="de" sz="1467" b="1">
                <a:solidFill>
                  <a:srgbClr val="000000"/>
                </a:solidFill>
              </a:rPr>
              <a:t>storytelling</a:t>
            </a:r>
            <a:r>
              <a:rPr lang="de" sz="1467">
                <a:solidFill>
                  <a:srgbClr val="000000"/>
                </a:solidFill>
              </a:rPr>
              <a:t> methods and currently increasingly with </a:t>
            </a:r>
            <a:r>
              <a:rPr lang="de" sz="1467" b="1">
                <a:solidFill>
                  <a:srgbClr val="000000"/>
                </a:solidFill>
              </a:rPr>
              <a:t>interviews.</a:t>
            </a:r>
            <a:r>
              <a:rPr lang="de" sz="1467">
                <a:solidFill>
                  <a:srgbClr val="000000"/>
                </a:solidFill>
              </a:rPr>
              <a:t> I consider both to be </a:t>
            </a:r>
            <a:r>
              <a:rPr lang="de" sz="1467" b="1">
                <a:solidFill>
                  <a:srgbClr val="000000"/>
                </a:solidFill>
              </a:rPr>
              <a:t>absolutely practicable</a:t>
            </a:r>
            <a:r>
              <a:rPr lang="de" sz="1467">
                <a:solidFill>
                  <a:srgbClr val="000000"/>
                </a:solidFill>
              </a:rPr>
              <a:t> for the </a:t>
            </a:r>
            <a:r>
              <a:rPr lang="de" sz="1467" b="1">
                <a:solidFill>
                  <a:srgbClr val="000000"/>
                </a:solidFill>
              </a:rPr>
              <a:t>presentation on company websites</a:t>
            </a:r>
            <a:r>
              <a:rPr lang="de" sz="1467">
                <a:solidFill>
                  <a:srgbClr val="000000"/>
                </a:solidFill>
              </a:rPr>
              <a:t>. Extensive prose does no good either in book form or online. I also find numbers problematic, as long as they are not annual figures. They often kill the idea and can be much more effective in the form of a counter. </a:t>
            </a:r>
            <a:r>
              <a:rPr lang="de" sz="1467" b="1">
                <a:solidFill>
                  <a:srgbClr val="000000"/>
                </a:solidFill>
              </a:rPr>
              <a:t>I find historical illustrations with captions that whet the appetite for more practical.</a:t>
            </a:r>
            <a:r>
              <a:rPr lang="de" sz="1467">
                <a:solidFill>
                  <a:srgbClr val="000000"/>
                </a:solidFill>
              </a:rPr>
              <a:t> In the best case, there is then a reference to a company history in book form. [...]”</a:t>
            </a:r>
            <a:endParaRPr sz="1467">
              <a:solidFill>
                <a:srgbClr val="000000"/>
              </a:solidFill>
            </a:endParaRPr>
          </a:p>
          <a:p>
            <a:pPr indent="0">
              <a:spcBef>
                <a:spcPts val="1600"/>
              </a:spcBef>
              <a:buNone/>
            </a:pPr>
            <a:endParaRPr sz="1467">
              <a:solidFill>
                <a:srgbClr val="000000"/>
              </a:solidFill>
            </a:endParaRPr>
          </a:p>
          <a:p>
            <a:pPr marL="6095848">
              <a:buClr>
                <a:srgbClr val="000000"/>
              </a:buClr>
              <a:buChar char="-"/>
            </a:pPr>
            <a:r>
              <a:rPr lang="de">
                <a:solidFill>
                  <a:srgbClr val="000000"/>
                </a:solidFill>
              </a:rPr>
              <a:t>Jana Männig, Historian &amp; Author</a:t>
            </a:r>
            <a:endParaRPr>
              <a:solidFill>
                <a:srgbClr val="000000"/>
              </a:solidFill>
            </a:endParaRPr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pic>
        <p:nvPicPr>
          <p:cNvPr id="270" name="Google Shape;270;p33"/>
          <p:cNvPicPr preferRelativeResize="0"/>
          <p:nvPr/>
        </p:nvPicPr>
        <p:blipFill>
          <a:blip r:embed="rId3">
            <a:alphaModFix amt="15000"/>
          </a:blip>
          <a:stretch>
            <a:fillRect/>
          </a:stretch>
        </p:blipFill>
        <p:spPr>
          <a:xfrm>
            <a:off x="1718851" y="4730325"/>
            <a:ext cx="9022367" cy="2572267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Google Shape;271;p33"/>
          <p:cNvSpPr txBox="1"/>
          <p:nvPr/>
        </p:nvSpPr>
        <p:spPr>
          <a:xfrm>
            <a:off x="10245200" y="6447601"/>
            <a:ext cx="1946800" cy="410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de" sz="1067"/>
              <a:t>Bild: WordPress.com (o.D.)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4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de">
                <a:latin typeface="Lato"/>
                <a:ea typeface="Lato"/>
                <a:cs typeface="Lato"/>
                <a:sym typeface="Lato"/>
              </a:rPr>
              <a:t>Expert interview with Jana Männig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77" name="Google Shape;277;p34"/>
          <p:cNvSpPr txBox="1">
            <a:spLocks noGrp="1"/>
          </p:cNvSpPr>
          <p:nvPr>
            <p:ph type="body" idx="1"/>
          </p:nvPr>
        </p:nvSpPr>
        <p:spPr>
          <a:xfrm>
            <a:off x="972600" y="2688633"/>
            <a:ext cx="10038800" cy="3569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Bef>
                <a:spcPts val="1600"/>
              </a:spcBef>
              <a:buNone/>
            </a:pPr>
            <a:r>
              <a:rPr lang="de" sz="1867" b="1" i="1">
                <a:solidFill>
                  <a:srgbClr val="000000"/>
                </a:solidFill>
              </a:rPr>
              <a:t>If companies want to add their company history on their website, </a:t>
            </a:r>
            <a:br>
              <a:rPr lang="de" sz="1867" b="1" i="1">
                <a:solidFill>
                  <a:srgbClr val="000000"/>
                </a:solidFill>
              </a:rPr>
            </a:br>
            <a:r>
              <a:rPr lang="de" sz="1867" b="1" i="1">
                <a:solidFill>
                  <a:srgbClr val="000000"/>
                </a:solidFill>
              </a:rPr>
              <a:t>what would you advise these companies to do?</a:t>
            </a:r>
            <a:endParaRPr sz="1867" b="1" i="1">
              <a:solidFill>
                <a:srgbClr val="000000"/>
              </a:solidFill>
            </a:endParaRPr>
          </a:p>
          <a:p>
            <a:pPr>
              <a:spcBef>
                <a:spcPts val="1600"/>
              </a:spcBef>
              <a:buClr>
                <a:srgbClr val="000000"/>
              </a:buClr>
            </a:pPr>
            <a:r>
              <a:rPr lang="de" sz="1467">
                <a:solidFill>
                  <a:srgbClr val="000000"/>
                </a:solidFill>
              </a:rPr>
              <a:t>In principle, I advise companies to present their story on the web. It's a great opportunity to </a:t>
            </a:r>
            <a:r>
              <a:rPr lang="de" sz="1467" b="1">
                <a:solidFill>
                  <a:srgbClr val="000000"/>
                </a:solidFill>
              </a:rPr>
              <a:t>present themselves, their product and their values</a:t>
            </a:r>
            <a:r>
              <a:rPr lang="de" sz="1467">
                <a:solidFill>
                  <a:srgbClr val="000000"/>
                </a:solidFill>
              </a:rPr>
              <a:t>. Moreover, accepting one's own history illustrates the will to deal with it. Every now and then I read that people concentrate on the present and the future and therefore only look forward. As a consumer and as a historian, such statements make me suspicious. Someone is hiding something here. I don't think that's particularly clever, sophisticated or forward-looking. On the contrary. </a:t>
            </a:r>
            <a:r>
              <a:rPr lang="de" sz="1467" b="1">
                <a:solidFill>
                  <a:srgbClr val="000000"/>
                </a:solidFill>
              </a:rPr>
              <a:t>The part "company history" makes a company tangible on the web like hardly any other and offers a perfect anchor for memory with an emotional and personal component.</a:t>
            </a:r>
            <a:r>
              <a:rPr lang="de" sz="1467" b="1" u="sng">
                <a:solidFill>
                  <a:srgbClr val="000000"/>
                </a:solidFill>
              </a:rPr>
              <a:t> What arouses our emotions stays with us.</a:t>
            </a:r>
            <a:r>
              <a:rPr lang="de" sz="1467">
                <a:solidFill>
                  <a:srgbClr val="000000"/>
                </a:solidFill>
              </a:rPr>
              <a:t> Impressive garlands of numbers are quickly forgotten. This applies equally to analogue and digital.</a:t>
            </a:r>
            <a:endParaRPr sz="1467">
              <a:solidFill>
                <a:srgbClr val="000000"/>
              </a:solidFill>
            </a:endParaRPr>
          </a:p>
          <a:p>
            <a:pPr indent="0">
              <a:spcBef>
                <a:spcPts val="1600"/>
              </a:spcBef>
              <a:buNone/>
            </a:pPr>
            <a:endParaRPr sz="1467">
              <a:solidFill>
                <a:srgbClr val="000000"/>
              </a:solidFill>
            </a:endParaRPr>
          </a:p>
          <a:p>
            <a:pPr marL="6095848">
              <a:buClr>
                <a:srgbClr val="000000"/>
              </a:buClr>
              <a:buChar char="-"/>
            </a:pPr>
            <a:r>
              <a:rPr lang="de">
                <a:solidFill>
                  <a:srgbClr val="000000"/>
                </a:solidFill>
              </a:rPr>
              <a:t>Jana Männig, Historian &amp; Author</a:t>
            </a:r>
            <a:endParaRPr>
              <a:solidFill>
                <a:srgbClr val="000000"/>
              </a:solidFill>
            </a:endParaRPr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pic>
        <p:nvPicPr>
          <p:cNvPr id="278" name="Google Shape;278;p34"/>
          <p:cNvPicPr preferRelativeResize="0"/>
          <p:nvPr/>
        </p:nvPicPr>
        <p:blipFill>
          <a:blip r:embed="rId3">
            <a:alphaModFix amt="15000"/>
          </a:blip>
          <a:stretch>
            <a:fillRect/>
          </a:stretch>
        </p:blipFill>
        <p:spPr>
          <a:xfrm>
            <a:off x="1699801" y="4758900"/>
            <a:ext cx="9022367" cy="2572267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p34"/>
          <p:cNvSpPr txBox="1"/>
          <p:nvPr/>
        </p:nvSpPr>
        <p:spPr>
          <a:xfrm>
            <a:off x="10245200" y="6447601"/>
            <a:ext cx="1946800" cy="410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de" sz="1067"/>
              <a:t>Bild: WordPress.com (o.D.)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de">
                <a:latin typeface="Lato"/>
                <a:ea typeface="Lato"/>
                <a:cs typeface="Lato"/>
                <a:sym typeface="Lato"/>
              </a:rPr>
              <a:t>Expert interview with Jana Männig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5" name="Google Shape;285;p35"/>
          <p:cNvSpPr txBox="1">
            <a:spLocks noGrp="1"/>
          </p:cNvSpPr>
          <p:nvPr>
            <p:ph type="body" idx="1"/>
          </p:nvPr>
        </p:nvSpPr>
        <p:spPr>
          <a:xfrm>
            <a:off x="972600" y="3032967"/>
            <a:ext cx="10038800" cy="3569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Bef>
                <a:spcPts val="1600"/>
              </a:spcBef>
              <a:buNone/>
            </a:pPr>
            <a:r>
              <a:rPr lang="de" sz="2000" b="1" i="1">
                <a:solidFill>
                  <a:srgbClr val="000000"/>
                </a:solidFill>
              </a:rPr>
              <a:t>Who are the company chronicles aimed at?</a:t>
            </a:r>
            <a:endParaRPr sz="2000" b="1" i="1">
              <a:solidFill>
                <a:srgbClr val="000000"/>
              </a:solidFill>
            </a:endParaRPr>
          </a:p>
          <a:p>
            <a:pPr indent="-423323">
              <a:spcBef>
                <a:spcPts val="1600"/>
              </a:spcBef>
              <a:buClr>
                <a:srgbClr val="000000"/>
              </a:buClr>
              <a:buSzPts val="1400"/>
            </a:pPr>
            <a:r>
              <a:rPr lang="de" sz="1600">
                <a:solidFill>
                  <a:srgbClr val="000000"/>
                </a:solidFill>
              </a:rPr>
              <a:t>"The chronicles are usually written for (</a:t>
            </a:r>
            <a:r>
              <a:rPr lang="de" sz="1600" b="1">
                <a:solidFill>
                  <a:srgbClr val="000000"/>
                </a:solidFill>
              </a:rPr>
              <a:t>former</a:t>
            </a:r>
            <a:r>
              <a:rPr lang="de" sz="1600">
                <a:solidFill>
                  <a:srgbClr val="000000"/>
                </a:solidFill>
              </a:rPr>
              <a:t>) </a:t>
            </a:r>
            <a:r>
              <a:rPr lang="de" sz="1600" b="1">
                <a:solidFill>
                  <a:srgbClr val="000000"/>
                </a:solidFill>
              </a:rPr>
              <a:t>employees</a:t>
            </a:r>
            <a:r>
              <a:rPr lang="de" sz="1600">
                <a:solidFill>
                  <a:srgbClr val="000000"/>
                </a:solidFill>
              </a:rPr>
              <a:t>, </a:t>
            </a:r>
            <a:r>
              <a:rPr lang="de" sz="1600" b="1">
                <a:solidFill>
                  <a:srgbClr val="000000"/>
                </a:solidFill>
              </a:rPr>
              <a:t>customers</a:t>
            </a:r>
            <a:r>
              <a:rPr lang="de" sz="1600">
                <a:solidFill>
                  <a:srgbClr val="000000"/>
                </a:solidFill>
              </a:rPr>
              <a:t> and </a:t>
            </a:r>
            <a:r>
              <a:rPr lang="de" sz="1600" b="1">
                <a:solidFill>
                  <a:srgbClr val="000000"/>
                </a:solidFill>
              </a:rPr>
              <a:t>business partners</a:t>
            </a:r>
            <a:r>
              <a:rPr lang="de" sz="1600">
                <a:solidFill>
                  <a:srgbClr val="000000"/>
                </a:solidFill>
              </a:rPr>
              <a:t>. Since I always try to tell the history of the company in close relation to the region, the company chronicles are regularly also a piece of regional history and thus often highly interesting for the</a:t>
            </a:r>
            <a:r>
              <a:rPr lang="de" sz="1600" b="1">
                <a:solidFill>
                  <a:srgbClr val="000000"/>
                </a:solidFill>
              </a:rPr>
              <a:t> inhabitants.</a:t>
            </a:r>
            <a:r>
              <a:rPr lang="de" sz="1600">
                <a:solidFill>
                  <a:srgbClr val="000000"/>
                </a:solidFill>
              </a:rPr>
              <a:t>”</a:t>
            </a:r>
            <a:endParaRPr sz="1600">
              <a:solidFill>
                <a:srgbClr val="000000"/>
              </a:solidFill>
            </a:endParaRPr>
          </a:p>
          <a:p>
            <a:pPr marL="0" indent="0">
              <a:spcBef>
                <a:spcPts val="1600"/>
              </a:spcBef>
              <a:buNone/>
            </a:pPr>
            <a:endParaRPr sz="1600">
              <a:solidFill>
                <a:srgbClr val="000000"/>
              </a:solidFill>
            </a:endParaRPr>
          </a:p>
          <a:p>
            <a:pPr marL="6095848" indent="-423323">
              <a:buClr>
                <a:srgbClr val="000000"/>
              </a:buClr>
              <a:buSzPts val="1400"/>
              <a:buChar char="-"/>
            </a:pPr>
            <a:r>
              <a:rPr lang="de" sz="1867">
                <a:solidFill>
                  <a:srgbClr val="000000"/>
                </a:solidFill>
              </a:rPr>
              <a:t>Jana Männig, Historian &amp; Author</a:t>
            </a:r>
            <a:endParaRPr sz="1867">
              <a:solidFill>
                <a:srgbClr val="000000"/>
              </a:solidFill>
            </a:endParaRPr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 sz="1867">
              <a:solidFill>
                <a:srgbClr val="000000"/>
              </a:solidFill>
            </a:endParaRPr>
          </a:p>
        </p:txBody>
      </p:sp>
      <p:sp>
        <p:nvSpPr>
          <p:cNvPr id="286" name="Google Shape;286;p35"/>
          <p:cNvSpPr txBox="1"/>
          <p:nvPr/>
        </p:nvSpPr>
        <p:spPr>
          <a:xfrm>
            <a:off x="10204367" y="6444000"/>
            <a:ext cx="19876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de" sz="1067"/>
              <a:t>Vgl. Lamer, A. (2013)</a:t>
            </a:r>
            <a:endParaRPr sz="1067"/>
          </a:p>
          <a:p>
            <a:r>
              <a:rPr lang="de" sz="1067"/>
              <a:t>Bild: WordPress.com (o.D.)</a:t>
            </a:r>
            <a:endParaRPr sz="2400"/>
          </a:p>
          <a:p>
            <a:endParaRPr sz="1067"/>
          </a:p>
        </p:txBody>
      </p:sp>
      <p:pic>
        <p:nvPicPr>
          <p:cNvPr id="287" name="Google Shape;287;p35"/>
          <p:cNvPicPr preferRelativeResize="0"/>
          <p:nvPr/>
        </p:nvPicPr>
        <p:blipFill>
          <a:blip r:embed="rId3">
            <a:alphaModFix amt="15000"/>
          </a:blip>
          <a:stretch>
            <a:fillRect/>
          </a:stretch>
        </p:blipFill>
        <p:spPr>
          <a:xfrm>
            <a:off x="1699801" y="4758900"/>
            <a:ext cx="9022367" cy="25722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36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de">
                <a:latin typeface="Lato"/>
                <a:ea typeface="Lato"/>
                <a:cs typeface="Lato"/>
                <a:sym typeface="Lato"/>
              </a:rPr>
              <a:t>Expert interview with Jana Männig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93" name="Google Shape;293;p36"/>
          <p:cNvSpPr txBox="1">
            <a:spLocks noGrp="1"/>
          </p:cNvSpPr>
          <p:nvPr>
            <p:ph type="body" idx="1"/>
          </p:nvPr>
        </p:nvSpPr>
        <p:spPr>
          <a:xfrm>
            <a:off x="972600" y="3087933"/>
            <a:ext cx="10038800" cy="3569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Bef>
                <a:spcPts val="1600"/>
              </a:spcBef>
              <a:buNone/>
            </a:pPr>
            <a:r>
              <a:rPr lang="de" sz="1867" b="1" i="1">
                <a:solidFill>
                  <a:srgbClr val="000000"/>
                </a:solidFill>
              </a:rPr>
              <a:t>How do you go about knitting a logically structured text out of the abundance of material at the end, which is at best even entertaining to read?</a:t>
            </a:r>
            <a:endParaRPr sz="1867" b="1" i="1">
              <a:solidFill>
                <a:srgbClr val="000000"/>
              </a:solidFill>
            </a:endParaRPr>
          </a:p>
          <a:p>
            <a:pPr>
              <a:spcBef>
                <a:spcPts val="1600"/>
              </a:spcBef>
              <a:buClr>
                <a:srgbClr val="000000"/>
              </a:buClr>
            </a:pPr>
            <a:r>
              <a:rPr lang="de" sz="1467">
                <a:solidFill>
                  <a:srgbClr val="000000"/>
                </a:solidFill>
              </a:rPr>
              <a:t>"My company stories naturally follow a chronology, which forms the logical framework. Around the hard facts about the company's development, </a:t>
            </a:r>
            <a:r>
              <a:rPr lang="de" sz="1467" b="1" u="sng">
                <a:solidFill>
                  <a:srgbClr val="000000"/>
                </a:solidFill>
              </a:rPr>
              <a:t>I tell stories</a:t>
            </a:r>
            <a:r>
              <a:rPr lang="de" sz="1467">
                <a:solidFill>
                  <a:srgbClr val="000000"/>
                </a:solidFill>
              </a:rPr>
              <a:t> about products, the family, the location and embed everything in the political and social course of time. [...]”</a:t>
            </a:r>
            <a:endParaRPr sz="1467">
              <a:solidFill>
                <a:srgbClr val="000000"/>
              </a:solidFill>
            </a:endParaRPr>
          </a:p>
          <a:p>
            <a:pPr marL="6095848">
              <a:buClr>
                <a:srgbClr val="000000"/>
              </a:buClr>
              <a:buChar char="-"/>
            </a:pPr>
            <a:r>
              <a:rPr lang="de">
                <a:solidFill>
                  <a:srgbClr val="000000"/>
                </a:solidFill>
              </a:rPr>
              <a:t>Jana Männig, Historian &amp; Author</a:t>
            </a:r>
            <a:endParaRPr>
              <a:solidFill>
                <a:srgbClr val="000000"/>
              </a:solidFill>
            </a:endParaRPr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294" name="Google Shape;294;p36"/>
          <p:cNvSpPr txBox="1"/>
          <p:nvPr/>
        </p:nvSpPr>
        <p:spPr>
          <a:xfrm>
            <a:off x="10245700" y="6444000"/>
            <a:ext cx="19464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de" sz="1067"/>
              <a:t>Vgl. Lamer, A. (2013)</a:t>
            </a:r>
            <a:endParaRPr sz="1067"/>
          </a:p>
          <a:p>
            <a:r>
              <a:rPr lang="de" sz="1067"/>
              <a:t>Bild: WordPress.com (o.D.)</a:t>
            </a:r>
            <a:endParaRPr sz="2400"/>
          </a:p>
          <a:p>
            <a:endParaRPr sz="1067"/>
          </a:p>
        </p:txBody>
      </p:sp>
      <p:pic>
        <p:nvPicPr>
          <p:cNvPr id="295" name="Google Shape;295;p36"/>
          <p:cNvPicPr preferRelativeResize="0"/>
          <p:nvPr/>
        </p:nvPicPr>
        <p:blipFill>
          <a:blip r:embed="rId3">
            <a:alphaModFix amt="15000"/>
          </a:blip>
          <a:stretch>
            <a:fillRect/>
          </a:stretch>
        </p:blipFill>
        <p:spPr>
          <a:xfrm>
            <a:off x="1699801" y="4758900"/>
            <a:ext cx="9022367" cy="25722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7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de">
                <a:latin typeface="Lato"/>
                <a:ea typeface="Lato"/>
                <a:cs typeface="Lato"/>
                <a:sym typeface="Lato"/>
              </a:rPr>
              <a:t>Expert interview with Jana Männig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1" name="Google Shape;301;p37"/>
          <p:cNvSpPr txBox="1">
            <a:spLocks noGrp="1"/>
          </p:cNvSpPr>
          <p:nvPr>
            <p:ph type="body" idx="1"/>
          </p:nvPr>
        </p:nvSpPr>
        <p:spPr>
          <a:xfrm>
            <a:off x="972600" y="3032967"/>
            <a:ext cx="10038800" cy="3569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Bef>
                <a:spcPts val="1600"/>
              </a:spcBef>
              <a:buNone/>
            </a:pPr>
            <a:r>
              <a:rPr lang="de" sz="1867" b="1" i="1">
                <a:solidFill>
                  <a:srgbClr val="000000"/>
                </a:solidFill>
              </a:rPr>
              <a:t>In what form will your results be published at the end?</a:t>
            </a:r>
            <a:endParaRPr sz="1867" b="1" i="1">
              <a:solidFill>
                <a:srgbClr val="000000"/>
              </a:solidFill>
            </a:endParaRPr>
          </a:p>
          <a:p>
            <a:pPr>
              <a:spcBef>
                <a:spcPts val="1600"/>
              </a:spcBef>
              <a:buClr>
                <a:srgbClr val="000000"/>
              </a:buClr>
            </a:pPr>
            <a:r>
              <a:rPr lang="de" sz="1467">
                <a:solidFill>
                  <a:srgbClr val="000000"/>
                </a:solidFill>
              </a:rPr>
              <a:t>“The finished company stories are </a:t>
            </a:r>
            <a:r>
              <a:rPr lang="de" sz="1467" b="1">
                <a:solidFill>
                  <a:srgbClr val="000000"/>
                </a:solidFill>
              </a:rPr>
              <a:t>books</a:t>
            </a:r>
            <a:r>
              <a:rPr lang="de" sz="1467">
                <a:solidFill>
                  <a:srgbClr val="000000"/>
                </a:solidFill>
              </a:rPr>
              <a:t> with many (colourful) </a:t>
            </a:r>
            <a:r>
              <a:rPr lang="de" sz="1467" b="1">
                <a:solidFill>
                  <a:srgbClr val="000000"/>
                </a:solidFill>
              </a:rPr>
              <a:t>pictures</a:t>
            </a:r>
            <a:r>
              <a:rPr lang="de" sz="1467">
                <a:solidFill>
                  <a:srgbClr val="000000"/>
                </a:solidFill>
              </a:rPr>
              <a:t> and</a:t>
            </a:r>
            <a:r>
              <a:rPr lang="de" sz="1467" b="1">
                <a:solidFill>
                  <a:srgbClr val="000000"/>
                </a:solidFill>
              </a:rPr>
              <a:t> interesting stories</a:t>
            </a:r>
            <a:r>
              <a:rPr lang="de" sz="1467">
                <a:solidFill>
                  <a:srgbClr val="000000"/>
                </a:solidFill>
              </a:rPr>
              <a:t> in which people find themselves. But I have also designed </a:t>
            </a:r>
            <a:r>
              <a:rPr lang="de" sz="1467" b="1">
                <a:solidFill>
                  <a:srgbClr val="000000"/>
                </a:solidFill>
              </a:rPr>
              <a:t>exhibition boards</a:t>
            </a:r>
            <a:r>
              <a:rPr lang="de" sz="1467">
                <a:solidFill>
                  <a:srgbClr val="000000"/>
                </a:solidFill>
              </a:rPr>
              <a:t>, selected </a:t>
            </a:r>
            <a:r>
              <a:rPr lang="de" sz="1467" b="1">
                <a:solidFill>
                  <a:srgbClr val="000000"/>
                </a:solidFill>
              </a:rPr>
              <a:t>exhibits</a:t>
            </a:r>
            <a:r>
              <a:rPr lang="de" sz="1467">
                <a:solidFill>
                  <a:srgbClr val="000000"/>
                </a:solidFill>
              </a:rPr>
              <a:t> and set them up.”</a:t>
            </a:r>
            <a:endParaRPr sz="1467">
              <a:solidFill>
                <a:srgbClr val="000000"/>
              </a:solidFill>
            </a:endParaRPr>
          </a:p>
          <a:p>
            <a:pPr indent="0">
              <a:spcBef>
                <a:spcPts val="1600"/>
              </a:spcBef>
              <a:buNone/>
            </a:pPr>
            <a:endParaRPr sz="1467">
              <a:solidFill>
                <a:srgbClr val="000000"/>
              </a:solidFill>
            </a:endParaRPr>
          </a:p>
          <a:p>
            <a:pPr marL="6095848">
              <a:buClr>
                <a:srgbClr val="000000"/>
              </a:buClr>
              <a:buChar char="-"/>
            </a:pPr>
            <a:r>
              <a:rPr lang="de">
                <a:solidFill>
                  <a:srgbClr val="000000"/>
                </a:solidFill>
              </a:rPr>
              <a:t>Jana Männig, Historian &amp; Author</a:t>
            </a:r>
            <a:endParaRPr>
              <a:solidFill>
                <a:srgbClr val="000000"/>
              </a:solidFill>
            </a:endParaRPr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302" name="Google Shape;302;p37"/>
          <p:cNvSpPr txBox="1"/>
          <p:nvPr/>
        </p:nvSpPr>
        <p:spPr>
          <a:xfrm>
            <a:off x="10204367" y="6444000"/>
            <a:ext cx="19876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de" sz="1067"/>
              <a:t>Vgl. Lamer, A. (2013)</a:t>
            </a:r>
            <a:endParaRPr sz="1067"/>
          </a:p>
          <a:p>
            <a:r>
              <a:rPr lang="de" sz="1067"/>
              <a:t>Bild: WordPress.com (o.D.)</a:t>
            </a:r>
            <a:endParaRPr sz="2400"/>
          </a:p>
          <a:p>
            <a:endParaRPr sz="1067"/>
          </a:p>
        </p:txBody>
      </p:sp>
      <p:pic>
        <p:nvPicPr>
          <p:cNvPr id="303" name="Google Shape;303;p37"/>
          <p:cNvPicPr preferRelativeResize="0"/>
          <p:nvPr/>
        </p:nvPicPr>
        <p:blipFill>
          <a:blip r:embed="rId3">
            <a:alphaModFix amt="15000"/>
          </a:blip>
          <a:stretch>
            <a:fillRect/>
          </a:stretch>
        </p:blipFill>
        <p:spPr>
          <a:xfrm>
            <a:off x="1699801" y="4758900"/>
            <a:ext cx="9022367" cy="25722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668</Words>
  <Application>Microsoft Office PowerPoint</Application>
  <PresentationFormat>Breitbild</PresentationFormat>
  <Paragraphs>38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Lato</vt:lpstr>
      <vt:lpstr>Office</vt:lpstr>
      <vt:lpstr>What does a good company history look like?</vt:lpstr>
      <vt:lpstr>Expert interview with Jana Männig</vt:lpstr>
      <vt:lpstr>Expert interview with Jana Männig</vt:lpstr>
      <vt:lpstr>Expert interview with Jana Männig</vt:lpstr>
      <vt:lpstr>Expert interview with Jana Männig</vt:lpstr>
      <vt:lpstr>Expert interview with Jana Männig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a good company history look like?</dc:title>
  <dc:creator>Jana Männig</dc:creator>
  <cp:lastModifiedBy>Jana Männig</cp:lastModifiedBy>
  <cp:revision>1</cp:revision>
  <dcterms:created xsi:type="dcterms:W3CDTF">2021-08-27T06:32:44Z</dcterms:created>
  <dcterms:modified xsi:type="dcterms:W3CDTF">2021-08-27T06:34:41Z</dcterms:modified>
</cp:coreProperties>
</file>